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61" r:id="rId3"/>
    <p:sldId id="263" r:id="rId4"/>
    <p:sldId id="257" r:id="rId5"/>
    <p:sldId id="258" r:id="rId6"/>
    <p:sldId id="262" r:id="rId7"/>
    <p:sldId id="264" r:id="rId8"/>
    <p:sldId id="265" r:id="rId9"/>
    <p:sldId id="266" r:id="rId10"/>
    <p:sldId id="259" r:id="rId11"/>
    <p:sldId id="268" r:id="rId12"/>
    <p:sldId id="260" r:id="rId13"/>
    <p:sldId id="267"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B79F1440-F3A9-4778-A6FD-241857E1628C}" type="datetimeFigureOut">
              <a:rPr lang="en-US" smtClean="0"/>
              <a:t>6/15/2016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4E4DA727-C2D6-43C3-BB17-5FC1A63BD86A}" type="slidenum">
              <a:rPr lang="en-US" smtClean="0"/>
              <a:t>‹#›</a:t>
            </a:fld>
            <a:endParaRPr lang="en-US"/>
          </a:p>
        </p:txBody>
      </p:sp>
    </p:spTree>
    <p:extLst>
      <p:ext uri="{BB962C8B-B14F-4D97-AF65-F5344CB8AC3E}">
        <p14:creationId xmlns:p14="http://schemas.microsoft.com/office/powerpoint/2010/main" val="34816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DA727-C2D6-43C3-BB17-5FC1A63BD86A}" type="slidenum">
              <a:rPr lang="en-US" smtClean="0"/>
              <a:t>1</a:t>
            </a:fld>
            <a:endParaRPr lang="en-US"/>
          </a:p>
        </p:txBody>
      </p:sp>
    </p:spTree>
    <p:extLst>
      <p:ext uri="{BB962C8B-B14F-4D97-AF65-F5344CB8AC3E}">
        <p14:creationId xmlns:p14="http://schemas.microsoft.com/office/powerpoint/2010/main" val="556529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MBCC</a:t>
            </a:r>
          </a:p>
          <a:p>
            <a:r>
              <a:rPr lang="en-US" dirty="0" smtClean="0"/>
              <a:t>Emphasis on workforce skills and transferability</a:t>
            </a:r>
          </a:p>
          <a:p>
            <a:r>
              <a:rPr lang="en-US" dirty="0" smtClean="0"/>
              <a:t>IL important</a:t>
            </a:r>
            <a:r>
              <a:rPr lang="en-US" baseline="0" dirty="0" smtClean="0"/>
              <a:t> for these</a:t>
            </a:r>
          </a:p>
          <a:p>
            <a:r>
              <a:rPr lang="en-US" baseline="0" dirty="0" smtClean="0"/>
              <a:t>New programs– cybersecurity, health sciences, etc. could include specific areas of IL</a:t>
            </a:r>
          </a:p>
          <a:p>
            <a:endParaRPr lang="en-US" baseline="0" dirty="0" smtClean="0"/>
          </a:p>
          <a:p>
            <a:r>
              <a:rPr lang="en-US" baseline="0" dirty="0" smtClean="0"/>
              <a:t>Admissions &amp; Curriculum Committee– evaluates curriculum, approves new programs,  establishes competencies, </a:t>
            </a:r>
            <a:r>
              <a:rPr lang="en-US" baseline="0" dirty="0" err="1" smtClean="0"/>
              <a:t>etc</a:t>
            </a:r>
            <a:r>
              <a:rPr lang="en-US" baseline="0" dirty="0" smtClean="0"/>
              <a:t>- library presence?</a:t>
            </a:r>
          </a:p>
          <a:p>
            <a:endParaRPr lang="en-US" baseline="0" dirty="0" smtClean="0"/>
          </a:p>
          <a:p>
            <a:r>
              <a:rPr lang="en-US" baseline="0" dirty="0" smtClean="0"/>
              <a:t>Mention of library and resources– instruction for students and faculty, embedding</a:t>
            </a:r>
          </a:p>
          <a:p>
            <a:endParaRPr lang="en-US" baseline="0" dirty="0" smtClean="0"/>
          </a:p>
          <a:p>
            <a:r>
              <a:rPr lang="en-US" baseline="0" dirty="0" smtClean="0"/>
              <a:t>Gen </a:t>
            </a:r>
            <a:r>
              <a:rPr lang="en-US" baseline="0" dirty="0" err="1" smtClean="0"/>
              <a:t>ed</a:t>
            </a:r>
            <a:r>
              <a:rPr lang="en-US" baseline="0" dirty="0" smtClean="0"/>
              <a:t> includes </a:t>
            </a:r>
            <a:r>
              <a:rPr lang="en-US" dirty="0" smtClean="0"/>
              <a:t>technological/ computer/information science facility and critical thinking</a:t>
            </a:r>
          </a:p>
          <a:p>
            <a:r>
              <a:rPr lang="en-US" dirty="0" smtClean="0"/>
              <a:t>Mentions</a:t>
            </a:r>
            <a:r>
              <a:rPr lang="en-US" baseline="0" dirty="0" smtClean="0"/>
              <a:t> support of staff in achieving outcomes</a:t>
            </a:r>
          </a:p>
          <a:p>
            <a:r>
              <a:rPr lang="en-US" baseline="0" dirty="0" smtClean="0"/>
              <a:t>Required courses in Computers and Tech, Critical Thinking– library/IL integration?</a:t>
            </a:r>
          </a:p>
          <a:p>
            <a:r>
              <a:rPr lang="en-US" baseline="0" dirty="0" smtClean="0"/>
              <a:t>Various assessments– research papers, capstones, portfolios– library/IL integration?</a:t>
            </a:r>
          </a:p>
          <a:p>
            <a:endParaRPr lang="en-US" baseline="0" dirty="0" smtClean="0"/>
          </a:p>
          <a:p>
            <a:r>
              <a:rPr lang="en-US" baseline="0" dirty="0" smtClean="0"/>
              <a:t>Library standard– inputs and outputs of collection (still </a:t>
            </a:r>
            <a:r>
              <a:rPr lang="en-US" baseline="0" dirty="0" err="1" smtClean="0"/>
              <a:t>impt</a:t>
            </a:r>
            <a:r>
              <a:rPr lang="en-US" baseline="0" dirty="0" smtClean="0"/>
              <a:t> according to </a:t>
            </a:r>
            <a:r>
              <a:rPr lang="en-US" baseline="0" dirty="0" err="1" smtClean="0"/>
              <a:t>Ithaka</a:t>
            </a:r>
            <a:r>
              <a:rPr lang="en-US" baseline="0" dirty="0" smtClean="0"/>
              <a:t> and strategic plans)</a:t>
            </a:r>
          </a:p>
          <a:p>
            <a:r>
              <a:rPr lang="en-US" baseline="0" dirty="0" smtClean="0"/>
              <a:t>Solid emphasis on IL instruction for faculty and students, attention to ACRL Framework, and assessment– how could this be addressed and integrated into self-study for new standards?</a:t>
            </a:r>
          </a:p>
          <a:p>
            <a:endParaRPr lang="en-US" baseline="0" dirty="0" smtClean="0"/>
          </a:p>
          <a:p>
            <a:r>
              <a:rPr lang="en-US" baseline="0" dirty="0" smtClean="0"/>
              <a:t>Wesleyan</a:t>
            </a:r>
          </a:p>
          <a:p>
            <a:r>
              <a:rPr lang="en-US" dirty="0" smtClean="0"/>
              <a:t>Mentions</a:t>
            </a:r>
            <a:r>
              <a:rPr lang="en-US" baseline="0" dirty="0" smtClean="0"/>
              <a:t> staff as part of undergraduate curriculum review</a:t>
            </a:r>
          </a:p>
          <a:p>
            <a:r>
              <a:rPr lang="en-US" baseline="0" dirty="0" smtClean="0"/>
              <a:t>Mentions “</a:t>
            </a:r>
            <a:r>
              <a:rPr lang="en-US" dirty="0" smtClean="0"/>
              <a:t>historically deep investment in library resources” in undergrad</a:t>
            </a:r>
            <a:r>
              <a:rPr lang="en-US" baseline="0" dirty="0" smtClean="0"/>
              <a:t> section on teaching and learning</a:t>
            </a:r>
          </a:p>
          <a:p>
            <a:r>
              <a:rPr lang="en-US" baseline="0" dirty="0" smtClean="0"/>
              <a:t>Includes “information literacy” as an essential capability for undergrads– courses are designated that focus on these, and students self-assess through portfolios…but questions about usefulness of this approach</a:t>
            </a:r>
          </a:p>
          <a:p>
            <a:r>
              <a:rPr lang="en-US" baseline="0" dirty="0" smtClean="0"/>
              <a:t>Integration of “research” outcome in FYI course--</a:t>
            </a:r>
            <a:r>
              <a:rPr lang="en-US" dirty="0" smtClean="0"/>
              <a:t>Students in first-year seminars will become familiar with the methods used to collect, interpret, analyze, and present evidence as part of a scholarly argument. </a:t>
            </a:r>
          </a:p>
          <a:p>
            <a:endParaRPr lang="en-US" dirty="0"/>
          </a:p>
        </p:txBody>
      </p:sp>
      <p:sp>
        <p:nvSpPr>
          <p:cNvPr id="4" name="Slide Number Placeholder 3"/>
          <p:cNvSpPr>
            <a:spLocks noGrp="1"/>
          </p:cNvSpPr>
          <p:nvPr>
            <p:ph type="sldNum" sz="quarter" idx="10"/>
          </p:nvPr>
        </p:nvSpPr>
        <p:spPr/>
        <p:txBody>
          <a:bodyPr/>
          <a:lstStyle/>
          <a:p>
            <a:fld id="{4E4DA727-C2D6-43C3-BB17-5FC1A63BD86A}" type="slidenum">
              <a:rPr lang="en-US" smtClean="0"/>
              <a:t>10</a:t>
            </a:fld>
            <a:endParaRPr lang="en-US"/>
          </a:p>
        </p:txBody>
      </p:sp>
    </p:spTree>
    <p:extLst>
      <p:ext uri="{BB962C8B-B14F-4D97-AF65-F5344CB8AC3E}">
        <p14:creationId xmlns:p14="http://schemas.microsoft.com/office/powerpoint/2010/main" val="83046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DA727-C2D6-43C3-BB17-5FC1A63BD86A}" type="slidenum">
              <a:rPr lang="en-US" smtClean="0"/>
              <a:t>11</a:t>
            </a:fld>
            <a:endParaRPr lang="en-US"/>
          </a:p>
        </p:txBody>
      </p:sp>
    </p:spTree>
    <p:extLst>
      <p:ext uri="{BB962C8B-B14F-4D97-AF65-F5344CB8AC3E}">
        <p14:creationId xmlns:p14="http://schemas.microsoft.com/office/powerpoint/2010/main" val="336525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language of standards</a:t>
            </a:r>
          </a:p>
          <a:p>
            <a:r>
              <a:rPr lang="en-US" dirty="0" smtClean="0"/>
              <a:t>Get librarian presence on chapter teams</a:t>
            </a:r>
          </a:p>
          <a:p>
            <a:r>
              <a:rPr lang="en-US" dirty="0" smtClean="0"/>
              <a:t>Different focus between administrators and faculty</a:t>
            </a:r>
          </a:p>
          <a:p>
            <a:r>
              <a:rPr lang="en-US" dirty="0" smtClean="0"/>
              <a:t>Focus on assessment</a:t>
            </a:r>
          </a:p>
          <a:p>
            <a:r>
              <a:rPr lang="en-US" smtClean="0"/>
              <a:t>Visiting teams drive change</a:t>
            </a:r>
          </a:p>
          <a:p>
            <a:endParaRPr lang="en-US" dirty="0"/>
          </a:p>
        </p:txBody>
      </p:sp>
      <p:sp>
        <p:nvSpPr>
          <p:cNvPr id="4" name="Slide Number Placeholder 3"/>
          <p:cNvSpPr>
            <a:spLocks noGrp="1"/>
          </p:cNvSpPr>
          <p:nvPr>
            <p:ph type="sldNum" sz="quarter" idx="10"/>
          </p:nvPr>
        </p:nvSpPr>
        <p:spPr/>
        <p:txBody>
          <a:bodyPr/>
          <a:lstStyle/>
          <a:p>
            <a:fld id="{4E4DA727-C2D6-43C3-BB17-5FC1A63BD86A}" type="slidenum">
              <a:rPr lang="en-US" smtClean="0"/>
              <a:t>12</a:t>
            </a:fld>
            <a:endParaRPr lang="en-US"/>
          </a:p>
        </p:txBody>
      </p:sp>
    </p:spTree>
    <p:extLst>
      <p:ext uri="{BB962C8B-B14F-4D97-AF65-F5344CB8AC3E}">
        <p14:creationId xmlns:p14="http://schemas.microsoft.com/office/powerpoint/2010/main" val="120214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Strategic planning</a:t>
            </a:r>
          </a:p>
          <a:p>
            <a:r>
              <a:rPr lang="en-US" dirty="0" smtClean="0"/>
              <a:t>Alignment</a:t>
            </a:r>
          </a:p>
          <a:p>
            <a:r>
              <a:rPr lang="en-US" dirty="0" smtClean="0"/>
              <a:t>Environmental scanning</a:t>
            </a:r>
          </a:p>
          <a:p>
            <a:r>
              <a:rPr lang="en-US" dirty="0" smtClean="0"/>
              <a:t>Get involved in governance</a:t>
            </a:r>
            <a:r>
              <a:rPr lang="en-US" baseline="0" dirty="0" smtClean="0"/>
              <a:t> and assessment</a:t>
            </a:r>
          </a:p>
          <a:p>
            <a:r>
              <a:rPr lang="en-US" baseline="0" dirty="0" smtClean="0"/>
              <a:t>Identify relevant goals in self-study </a:t>
            </a:r>
            <a:r>
              <a:rPr lang="en-US" baseline="0" smtClean="0"/>
              <a:t>and strategic plan</a:t>
            </a:r>
            <a:endParaRPr lang="en-US" dirty="0" smtClean="0"/>
          </a:p>
          <a:p>
            <a:pPr lvl="1"/>
            <a:r>
              <a:rPr lang="en-US" dirty="0" smtClean="0"/>
              <a:t>PIL</a:t>
            </a:r>
          </a:p>
          <a:p>
            <a:pPr lvl="1"/>
            <a:r>
              <a:rPr lang="en-US" dirty="0" err="1" smtClean="0"/>
              <a:t>Ithaka</a:t>
            </a:r>
            <a:endParaRPr lang="en-US" dirty="0" smtClean="0"/>
          </a:p>
          <a:p>
            <a:endParaRPr lang="en-US" dirty="0"/>
          </a:p>
        </p:txBody>
      </p:sp>
      <p:sp>
        <p:nvSpPr>
          <p:cNvPr id="4" name="Slide Number Placeholder 3"/>
          <p:cNvSpPr>
            <a:spLocks noGrp="1"/>
          </p:cNvSpPr>
          <p:nvPr>
            <p:ph type="sldNum" sz="quarter" idx="10"/>
          </p:nvPr>
        </p:nvSpPr>
        <p:spPr/>
        <p:txBody>
          <a:bodyPr/>
          <a:lstStyle/>
          <a:p>
            <a:fld id="{4E4DA727-C2D6-43C3-BB17-5FC1A63BD86A}" type="slidenum">
              <a:rPr lang="en-US" smtClean="0"/>
              <a:t>13</a:t>
            </a:fld>
            <a:endParaRPr lang="en-US"/>
          </a:p>
        </p:txBody>
      </p:sp>
    </p:spTree>
    <p:extLst>
      <p:ext uri="{BB962C8B-B14F-4D97-AF65-F5344CB8AC3E}">
        <p14:creationId xmlns:p14="http://schemas.microsoft.com/office/powerpoint/2010/main" val="359512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DA727-C2D6-43C3-BB17-5FC1A63BD86A}" type="slidenum">
              <a:rPr lang="en-US" smtClean="0"/>
              <a:t>2</a:t>
            </a:fld>
            <a:endParaRPr lang="en-US"/>
          </a:p>
        </p:txBody>
      </p:sp>
    </p:spTree>
    <p:extLst>
      <p:ext uri="{BB962C8B-B14F-4D97-AF65-F5344CB8AC3E}">
        <p14:creationId xmlns:p14="http://schemas.microsoft.com/office/powerpoint/2010/main" val="406869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DA727-C2D6-43C3-BB17-5FC1A63BD86A}" type="slidenum">
              <a:rPr lang="en-US" smtClean="0"/>
              <a:t>3</a:t>
            </a:fld>
            <a:endParaRPr lang="en-US"/>
          </a:p>
        </p:txBody>
      </p:sp>
    </p:spTree>
    <p:extLst>
      <p:ext uri="{BB962C8B-B14F-4D97-AF65-F5344CB8AC3E}">
        <p14:creationId xmlns:p14="http://schemas.microsoft.com/office/powerpoint/2010/main" val="321675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DA727-C2D6-43C3-BB17-5FC1A63BD86A}" type="slidenum">
              <a:rPr lang="en-US" smtClean="0"/>
              <a:t>4</a:t>
            </a:fld>
            <a:endParaRPr lang="en-US"/>
          </a:p>
        </p:txBody>
      </p:sp>
    </p:spTree>
    <p:extLst>
      <p:ext uri="{BB962C8B-B14F-4D97-AF65-F5344CB8AC3E}">
        <p14:creationId xmlns:p14="http://schemas.microsoft.com/office/powerpoint/2010/main" val="183016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DA727-C2D6-43C3-BB17-5FC1A63BD86A}" type="slidenum">
              <a:rPr lang="en-US" smtClean="0"/>
              <a:t>5</a:t>
            </a:fld>
            <a:endParaRPr lang="en-US"/>
          </a:p>
        </p:txBody>
      </p:sp>
    </p:spTree>
    <p:extLst>
      <p:ext uri="{BB962C8B-B14F-4D97-AF65-F5344CB8AC3E}">
        <p14:creationId xmlns:p14="http://schemas.microsoft.com/office/powerpoint/2010/main" val="402906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DA727-C2D6-43C3-BB17-5FC1A63BD86A}" type="slidenum">
              <a:rPr lang="en-US" smtClean="0"/>
              <a:t>6</a:t>
            </a:fld>
            <a:endParaRPr lang="en-US"/>
          </a:p>
        </p:txBody>
      </p:sp>
    </p:spTree>
    <p:extLst>
      <p:ext uri="{BB962C8B-B14F-4D97-AF65-F5344CB8AC3E}">
        <p14:creationId xmlns:p14="http://schemas.microsoft.com/office/powerpoint/2010/main" val="376866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DA727-C2D6-43C3-BB17-5FC1A63BD86A}" type="slidenum">
              <a:rPr lang="en-US" smtClean="0"/>
              <a:t>7</a:t>
            </a:fld>
            <a:endParaRPr lang="en-US"/>
          </a:p>
        </p:txBody>
      </p:sp>
    </p:spTree>
    <p:extLst>
      <p:ext uri="{BB962C8B-B14F-4D97-AF65-F5344CB8AC3E}">
        <p14:creationId xmlns:p14="http://schemas.microsoft.com/office/powerpoint/2010/main" val="186786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DA727-C2D6-43C3-BB17-5FC1A63BD86A}" type="slidenum">
              <a:rPr lang="en-US" smtClean="0"/>
              <a:t>8</a:t>
            </a:fld>
            <a:endParaRPr lang="en-US"/>
          </a:p>
        </p:txBody>
      </p:sp>
    </p:spTree>
    <p:extLst>
      <p:ext uri="{BB962C8B-B14F-4D97-AF65-F5344CB8AC3E}">
        <p14:creationId xmlns:p14="http://schemas.microsoft.com/office/powerpoint/2010/main" val="197862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DA727-C2D6-43C3-BB17-5FC1A63BD86A}" type="slidenum">
              <a:rPr lang="en-US" smtClean="0"/>
              <a:t>9</a:t>
            </a:fld>
            <a:endParaRPr lang="en-US"/>
          </a:p>
        </p:txBody>
      </p:sp>
    </p:spTree>
    <p:extLst>
      <p:ext uri="{BB962C8B-B14F-4D97-AF65-F5344CB8AC3E}">
        <p14:creationId xmlns:p14="http://schemas.microsoft.com/office/powerpoint/2010/main" val="3591534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CB5190F-B2E4-4BC3-87E3-9ED9AC751FB3}" type="datetimeFigureOut">
              <a:rPr lang="en-US" smtClean="0"/>
              <a:t>6/15/2016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BDF8DA8-C4F0-48A8-AFEA-563383CFC62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5190F-B2E4-4BC3-87E3-9ED9AC751FB3}"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F8DA8-C4F0-48A8-AFEA-563383CFC6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5190F-B2E4-4BC3-87E3-9ED9AC751FB3}"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F8DA8-C4F0-48A8-AFEA-563383CFC6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5190F-B2E4-4BC3-87E3-9ED9AC751FB3}"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F8DA8-C4F0-48A8-AFEA-563383CFC6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5190F-B2E4-4BC3-87E3-9ED9AC751FB3}"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F8DA8-C4F0-48A8-AFEA-563383CFC62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CB5190F-B2E4-4BC3-87E3-9ED9AC751FB3}"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F8DA8-C4F0-48A8-AFEA-563383CFC62F}"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CB5190F-B2E4-4BC3-87E3-9ED9AC751FB3}"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F8DA8-C4F0-48A8-AFEA-563383CFC62F}"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B5190F-B2E4-4BC3-87E3-9ED9AC751FB3}"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F8DA8-C4F0-48A8-AFEA-563383CFC6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5190F-B2E4-4BC3-87E3-9ED9AC751FB3}"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F8DA8-C4F0-48A8-AFEA-563383CFC6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CB5190F-B2E4-4BC3-87E3-9ED9AC751FB3}" type="datetimeFigureOut">
              <a:rPr lang="en-US" smtClean="0"/>
              <a:t>6/15/2016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BDF8DA8-C4F0-48A8-AFEA-563383CFC62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CB5190F-B2E4-4BC3-87E3-9ED9AC751FB3}" type="datetimeFigureOut">
              <a:rPr lang="en-US" smtClean="0"/>
              <a:t>6/15/2016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BDF8DA8-C4F0-48A8-AFEA-563383CFC6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CB5190F-B2E4-4BC3-87E3-9ED9AC751FB3}" type="datetimeFigureOut">
              <a:rPr lang="en-US" smtClean="0"/>
              <a:t>6/15/2016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BDF8DA8-C4F0-48A8-AFEA-563383CFC6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7175351" cy="1793167"/>
          </a:xfrm>
        </p:spPr>
        <p:txBody>
          <a:bodyPr/>
          <a:lstStyle/>
          <a:p>
            <a:r>
              <a:rPr lang="en-US" dirty="0" smtClean="0"/>
              <a:t>Information Literacy and Accreditation</a:t>
            </a:r>
            <a:endParaRPr lang="en-US" dirty="0"/>
          </a:p>
        </p:txBody>
      </p:sp>
      <p:sp>
        <p:nvSpPr>
          <p:cNvPr id="3" name="Subtitle 2"/>
          <p:cNvSpPr>
            <a:spLocks noGrp="1"/>
          </p:cNvSpPr>
          <p:nvPr>
            <p:ph type="subTitle" idx="1"/>
          </p:nvPr>
        </p:nvSpPr>
        <p:spPr>
          <a:xfrm>
            <a:off x="914400" y="4648200"/>
            <a:ext cx="7315200" cy="1219200"/>
          </a:xfrm>
        </p:spPr>
        <p:txBody>
          <a:bodyPr>
            <a:normAutofit lnSpcReduction="10000"/>
          </a:bodyPr>
          <a:lstStyle/>
          <a:p>
            <a:r>
              <a:rPr lang="en-US" dirty="0" smtClean="0"/>
              <a:t>MCCLPHEI</a:t>
            </a:r>
          </a:p>
          <a:p>
            <a:endParaRPr lang="en-US" dirty="0" smtClean="0"/>
          </a:p>
          <a:p>
            <a:r>
              <a:rPr lang="en-US" sz="2000" dirty="0" smtClean="0"/>
              <a:t>Laura Saunders 		June 2016	Simmons College </a:t>
            </a:r>
            <a:endParaRPr lang="en-US" sz="2000" dirty="0"/>
          </a:p>
        </p:txBody>
      </p:sp>
    </p:spTree>
    <p:extLst>
      <p:ext uri="{BB962C8B-B14F-4D97-AF65-F5344CB8AC3E}">
        <p14:creationId xmlns:p14="http://schemas.microsoft.com/office/powerpoint/2010/main" val="1902068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3636085" cy="1258493"/>
          </a:xfrm>
        </p:spPr>
        <p:txBody>
          <a:bodyPr>
            <a:normAutofit/>
          </a:bodyPr>
          <a:lstStyle/>
          <a:p>
            <a:r>
              <a:rPr lang="en-US" dirty="0" smtClean="0"/>
              <a:t>Mass Bay Community College &amp; Wesleyan University</a:t>
            </a:r>
            <a:endParaRPr lang="en-US" dirty="0"/>
          </a:p>
        </p:txBody>
      </p:sp>
      <p:sp>
        <p:nvSpPr>
          <p:cNvPr id="6" name="Text Placeholder 5"/>
          <p:cNvSpPr>
            <a:spLocks noGrp="1"/>
          </p:cNvSpPr>
          <p:nvPr>
            <p:ph type="body" sz="half" idx="2"/>
          </p:nvPr>
        </p:nvSpPr>
        <p:spPr>
          <a:xfrm>
            <a:off x="838200" y="2981236"/>
            <a:ext cx="3388660" cy="2139518"/>
          </a:xfrm>
        </p:spPr>
        <p:txBody>
          <a:bodyPr>
            <a:normAutofit lnSpcReduction="10000"/>
          </a:bodyPr>
          <a:lstStyle/>
          <a:p>
            <a:r>
              <a:rPr lang="en-US" dirty="0" smtClean="0"/>
              <a:t>How are library and library-related areas presented?</a:t>
            </a:r>
          </a:p>
          <a:p>
            <a:r>
              <a:rPr lang="en-US" dirty="0" smtClean="0"/>
              <a:t>Where is the emphasis?</a:t>
            </a:r>
          </a:p>
          <a:p>
            <a:r>
              <a:rPr lang="en-US" dirty="0" smtClean="0"/>
              <a:t>Where are there opportunities for growth?</a:t>
            </a:r>
          </a:p>
          <a:p>
            <a:r>
              <a:rPr lang="en-US" dirty="0" smtClean="0"/>
              <a:t>What can we learn?</a:t>
            </a:r>
          </a:p>
          <a:p>
            <a:r>
              <a:rPr lang="en-US" dirty="0" smtClean="0"/>
              <a:t>How could these studies be adapted to the new standards?</a:t>
            </a:r>
            <a:endParaRPr lang="en-US" dirty="0"/>
          </a:p>
        </p:txBody>
      </p:sp>
      <p:pic>
        <p:nvPicPr>
          <p:cNvPr id="2050" name="Picture 2" descr="http://theswellesleyreport.com/wp-content/uploads/2010/07/2010wellsmassbayrte16bridge-017_o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7923"/>
            <a:ext cx="3484418" cy="2613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41455" y="2981236"/>
            <a:ext cx="3886200" cy="600164"/>
          </a:xfrm>
          <a:prstGeom prst="rect">
            <a:avLst/>
          </a:prstGeom>
          <a:noFill/>
        </p:spPr>
        <p:txBody>
          <a:bodyPr wrap="square" rtlCol="0">
            <a:spAutoFit/>
          </a:bodyPr>
          <a:lstStyle/>
          <a:p>
            <a:r>
              <a:rPr lang="en-US" sz="1100" dirty="0"/>
              <a:t>http://theswellesleyreport.com/wp-content/uploads/2010/07/2010wellsmassbayrte16bridge-017_opt.jpg</a:t>
            </a:r>
          </a:p>
        </p:txBody>
      </p:sp>
      <p:pic>
        <p:nvPicPr>
          <p:cNvPr id="8" name="Picture 4" descr="https://upload.wikimedia.org/wikipedia/commons/c/ca/Wesol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3505200"/>
            <a:ext cx="3149599" cy="2362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81600" y="6019800"/>
            <a:ext cx="3581400" cy="461665"/>
          </a:xfrm>
          <a:prstGeom prst="rect">
            <a:avLst/>
          </a:prstGeom>
          <a:noFill/>
        </p:spPr>
        <p:txBody>
          <a:bodyPr wrap="square" rtlCol="0">
            <a:spAutoFit/>
          </a:bodyPr>
          <a:lstStyle/>
          <a:p>
            <a:r>
              <a:rPr lang="en-US" sz="1200" dirty="0"/>
              <a:t>https://en.wikipedia.org/wiki/Wesleyan_University#/media/File:Wesolin.jpg</a:t>
            </a:r>
          </a:p>
        </p:txBody>
      </p:sp>
    </p:spTree>
    <p:extLst>
      <p:ext uri="{BB962C8B-B14F-4D97-AF65-F5344CB8AC3E}">
        <p14:creationId xmlns:p14="http://schemas.microsoft.com/office/powerpoint/2010/main" val="4077488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Approaching the Self-Study</a:t>
            </a:r>
            <a:endParaRPr lang="en-US" dirty="0"/>
          </a:p>
        </p:txBody>
      </p:sp>
      <p:sp>
        <p:nvSpPr>
          <p:cNvPr id="6" name="Content Placeholder 5"/>
          <p:cNvSpPr>
            <a:spLocks noGrp="1"/>
          </p:cNvSpPr>
          <p:nvPr>
            <p:ph idx="1"/>
          </p:nvPr>
        </p:nvSpPr>
        <p:spPr/>
        <p:txBody>
          <a:bodyPr/>
          <a:lstStyle/>
          <a:p>
            <a:r>
              <a:rPr lang="en-US" dirty="0" smtClean="0"/>
              <a:t>Library mission</a:t>
            </a:r>
          </a:p>
          <a:p>
            <a:r>
              <a:rPr lang="en-US" dirty="0" smtClean="0"/>
              <a:t>Strategic plans and goals</a:t>
            </a:r>
          </a:p>
          <a:p>
            <a:r>
              <a:rPr lang="en-US" dirty="0" smtClean="0"/>
              <a:t>Organizational and strategic position</a:t>
            </a:r>
          </a:p>
          <a:p>
            <a:r>
              <a:rPr lang="en-US" dirty="0" smtClean="0"/>
              <a:t>Areas of emphasis?</a:t>
            </a:r>
          </a:p>
          <a:p>
            <a:pPr lvl="1"/>
            <a:r>
              <a:rPr lang="en-US" dirty="0" smtClean="0"/>
              <a:t>Teaching</a:t>
            </a:r>
          </a:p>
          <a:p>
            <a:pPr lvl="1"/>
            <a:r>
              <a:rPr lang="en-US" dirty="0" smtClean="0"/>
              <a:t>Collections</a:t>
            </a:r>
          </a:p>
          <a:p>
            <a:r>
              <a:rPr lang="en-US" dirty="0" smtClean="0"/>
              <a:t>Areas for growth</a:t>
            </a:r>
          </a:p>
          <a:p>
            <a:endParaRPr lang="en-US" dirty="0" smtClean="0"/>
          </a:p>
        </p:txBody>
      </p:sp>
    </p:spTree>
    <p:extLst>
      <p:ext uri="{BB962C8B-B14F-4D97-AF65-F5344CB8AC3E}">
        <p14:creationId xmlns:p14="http://schemas.microsoft.com/office/powerpoint/2010/main" val="135756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Self-Study</a:t>
            </a:r>
            <a:endParaRPr lang="en-US" dirty="0"/>
          </a:p>
        </p:txBody>
      </p:sp>
      <p:sp>
        <p:nvSpPr>
          <p:cNvPr id="5" name="Content Placeholder 4"/>
          <p:cNvSpPr>
            <a:spLocks noGrp="1"/>
          </p:cNvSpPr>
          <p:nvPr>
            <p:ph idx="1"/>
          </p:nvPr>
        </p:nvSpPr>
        <p:spPr/>
        <p:txBody>
          <a:bodyPr/>
          <a:lstStyle/>
          <a:p>
            <a:endParaRPr lang="en-US" dirty="0"/>
          </a:p>
          <a:p>
            <a:endParaRPr lang="en-US" dirty="0" smtClean="0"/>
          </a:p>
          <a:p>
            <a:endParaRPr lang="en-US" dirty="0"/>
          </a:p>
        </p:txBody>
      </p:sp>
      <p:pic>
        <p:nvPicPr>
          <p:cNvPr id="1030" name="Picture 6" descr="https://pixabay.com/static/uploads/photo/2015/09/06/14/59/books-927394_960_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194" y="1752600"/>
            <a:ext cx="5946937" cy="42433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40263" y="6211669"/>
            <a:ext cx="3203737" cy="276999"/>
          </a:xfrm>
          <a:prstGeom prst="rect">
            <a:avLst/>
          </a:prstGeom>
          <a:noFill/>
        </p:spPr>
        <p:txBody>
          <a:bodyPr wrap="square" rtlCol="0">
            <a:spAutoFit/>
          </a:bodyPr>
          <a:lstStyle/>
          <a:p>
            <a:r>
              <a:rPr lang="en-US" sz="1200" dirty="0"/>
              <a:t>https://pixabay.com/en/photos/studying/</a:t>
            </a:r>
          </a:p>
        </p:txBody>
      </p:sp>
    </p:spTree>
    <p:extLst>
      <p:ext uri="{BB962C8B-B14F-4D97-AF65-F5344CB8AC3E}">
        <p14:creationId xmlns:p14="http://schemas.microsoft.com/office/powerpoint/2010/main" val="144732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Self-Study</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https://pixabay.com/static/uploads/photo/2015/12/07/10/43/the-strategy-1080536_960_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1200"/>
            <a:ext cx="6121536" cy="4068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0" y="6400800"/>
            <a:ext cx="4876800" cy="276999"/>
          </a:xfrm>
          <a:prstGeom prst="rect">
            <a:avLst/>
          </a:prstGeom>
          <a:noFill/>
        </p:spPr>
        <p:txBody>
          <a:bodyPr wrap="square" rtlCol="0">
            <a:spAutoFit/>
          </a:bodyPr>
          <a:lstStyle/>
          <a:p>
            <a:r>
              <a:rPr lang="en-US" sz="1200" dirty="0"/>
              <a:t>https://pixabay.com/en/the-strategy-win-champion-1080536/</a:t>
            </a:r>
          </a:p>
        </p:txBody>
      </p:sp>
    </p:spTree>
    <p:extLst>
      <p:ext uri="{BB962C8B-B14F-4D97-AF65-F5344CB8AC3E}">
        <p14:creationId xmlns:p14="http://schemas.microsoft.com/office/powerpoint/2010/main" val="204607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Emphases</a:t>
            </a:r>
            <a:endParaRPr lang="en-US" dirty="0"/>
          </a:p>
        </p:txBody>
      </p:sp>
      <p:sp>
        <p:nvSpPr>
          <p:cNvPr id="3" name="Content Placeholder 2"/>
          <p:cNvSpPr>
            <a:spLocks noGrp="1"/>
          </p:cNvSpPr>
          <p:nvPr>
            <p:ph idx="1"/>
          </p:nvPr>
        </p:nvSpPr>
        <p:spPr/>
        <p:txBody>
          <a:bodyPr/>
          <a:lstStyle/>
          <a:p>
            <a:r>
              <a:rPr lang="en-US" dirty="0" smtClean="0"/>
              <a:t>Mission</a:t>
            </a:r>
          </a:p>
          <a:p>
            <a:r>
              <a:rPr lang="en-US" dirty="0" smtClean="0"/>
              <a:t>Planning &amp; Evaluation</a:t>
            </a:r>
          </a:p>
          <a:p>
            <a:r>
              <a:rPr lang="en-US" dirty="0" smtClean="0"/>
              <a:t>Teaching &amp; Learning</a:t>
            </a:r>
          </a:p>
          <a:p>
            <a:r>
              <a:rPr lang="en-US" dirty="0" smtClean="0"/>
              <a:t>Assessment</a:t>
            </a:r>
          </a:p>
          <a:p>
            <a:endParaRPr lang="en-US" dirty="0" smtClean="0"/>
          </a:p>
        </p:txBody>
      </p:sp>
      <p:pic>
        <p:nvPicPr>
          <p:cNvPr id="3074" name="Picture 2" descr="https://pixabay.com/static/uploads/photo/2014/04/02/10/13/arrow-303116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276600"/>
            <a:ext cx="2891578"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85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 of New Standards</a:t>
            </a:r>
            <a:endParaRPr lang="en-US" dirty="0"/>
          </a:p>
        </p:txBody>
      </p:sp>
      <p:sp>
        <p:nvSpPr>
          <p:cNvPr id="3" name="Content Placeholder 2"/>
          <p:cNvSpPr>
            <a:spLocks noGrp="1"/>
          </p:cNvSpPr>
          <p:nvPr>
            <p:ph idx="1"/>
          </p:nvPr>
        </p:nvSpPr>
        <p:spPr/>
        <p:txBody>
          <a:bodyPr/>
          <a:lstStyle/>
          <a:p>
            <a:r>
              <a:rPr lang="en-US" dirty="0" smtClean="0"/>
              <a:t>Information Literacy in academic programs</a:t>
            </a:r>
          </a:p>
          <a:p>
            <a:r>
              <a:rPr lang="en-US" dirty="0" smtClean="0"/>
              <a:t>Collaboration</a:t>
            </a:r>
          </a:p>
          <a:p>
            <a:r>
              <a:rPr lang="en-US" dirty="0" smtClean="0"/>
              <a:t>Assessment</a:t>
            </a:r>
          </a:p>
          <a:p>
            <a:endParaRPr lang="en-US" dirty="0"/>
          </a:p>
        </p:txBody>
      </p:sp>
    </p:spTree>
    <p:extLst>
      <p:ext uri="{BB962C8B-B14F-4D97-AF65-F5344CB8AC3E}">
        <p14:creationId xmlns:p14="http://schemas.microsoft.com/office/powerpoint/2010/main" val="479582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Standards</a:t>
            </a:r>
            <a:endParaRPr lang="en-US" dirty="0"/>
          </a:p>
        </p:txBody>
      </p:sp>
      <p:sp>
        <p:nvSpPr>
          <p:cNvPr id="4" name="Text Placeholder 3"/>
          <p:cNvSpPr>
            <a:spLocks noGrp="1"/>
          </p:cNvSpPr>
          <p:nvPr>
            <p:ph type="body" idx="1"/>
          </p:nvPr>
        </p:nvSpPr>
        <p:spPr/>
        <p:txBody>
          <a:bodyPr/>
          <a:lstStyle/>
          <a:p>
            <a:r>
              <a:rPr lang="en-US" dirty="0" smtClean="0"/>
              <a:t>Pros	</a:t>
            </a:r>
            <a:endParaRPr lang="en-US" dirty="0"/>
          </a:p>
        </p:txBody>
      </p:sp>
      <p:sp>
        <p:nvSpPr>
          <p:cNvPr id="6" name="Text Placeholder 5"/>
          <p:cNvSpPr>
            <a:spLocks noGrp="1"/>
          </p:cNvSpPr>
          <p:nvPr>
            <p:ph type="body" sz="quarter" idx="3"/>
          </p:nvPr>
        </p:nvSpPr>
        <p:spPr/>
        <p:txBody>
          <a:bodyPr/>
          <a:lstStyle/>
          <a:p>
            <a:r>
              <a:rPr lang="en-US" dirty="0" smtClean="0"/>
              <a:t>Cons</a:t>
            </a:r>
            <a:endParaRPr lang="en-US" dirty="0"/>
          </a:p>
        </p:txBody>
      </p:sp>
      <p:sp>
        <p:nvSpPr>
          <p:cNvPr id="5" name="Content Placeholder 4"/>
          <p:cNvSpPr>
            <a:spLocks noGrp="1"/>
          </p:cNvSpPr>
          <p:nvPr>
            <p:ph sz="quarter" idx="13"/>
          </p:nvPr>
        </p:nvSpPr>
        <p:spPr>
          <a:xfrm>
            <a:off x="1298448" y="2944368"/>
            <a:ext cx="3227832" cy="2999232"/>
          </a:xfrm>
        </p:spPr>
        <p:txBody>
          <a:bodyPr>
            <a:normAutofit lnSpcReduction="10000"/>
          </a:bodyPr>
          <a:lstStyle/>
          <a:p>
            <a:r>
              <a:rPr lang="en-US" dirty="0" smtClean="0"/>
              <a:t>Prominent integration of information literacy</a:t>
            </a:r>
          </a:p>
          <a:p>
            <a:r>
              <a:rPr lang="en-US" dirty="0" smtClean="0"/>
              <a:t>Support for collaboration</a:t>
            </a:r>
          </a:p>
          <a:p>
            <a:r>
              <a:rPr lang="en-US" dirty="0" smtClean="0"/>
              <a:t>Implication of librarians as academic staff</a:t>
            </a:r>
            <a:endParaRPr lang="en-US" dirty="0"/>
          </a:p>
        </p:txBody>
      </p:sp>
      <p:sp>
        <p:nvSpPr>
          <p:cNvPr id="7" name="Content Placeholder 6"/>
          <p:cNvSpPr>
            <a:spLocks noGrp="1"/>
          </p:cNvSpPr>
          <p:nvPr>
            <p:ph sz="quarter" idx="14"/>
          </p:nvPr>
        </p:nvSpPr>
        <p:spPr/>
        <p:txBody>
          <a:bodyPr>
            <a:normAutofit lnSpcReduction="10000"/>
          </a:bodyPr>
          <a:lstStyle/>
          <a:p>
            <a:r>
              <a:rPr lang="en-US" dirty="0" smtClean="0"/>
              <a:t>Removal of the library standard</a:t>
            </a:r>
          </a:p>
          <a:p>
            <a:r>
              <a:rPr lang="en-US" dirty="0" smtClean="0"/>
              <a:t>Single mention of librarians by name</a:t>
            </a:r>
          </a:p>
          <a:p>
            <a:r>
              <a:rPr lang="en-US" dirty="0" smtClean="0"/>
              <a:t>Reduced emphasis on facilities and collections</a:t>
            </a:r>
            <a:endParaRPr lang="en-US" dirty="0"/>
          </a:p>
        </p:txBody>
      </p:sp>
    </p:spTree>
    <p:extLst>
      <p:ext uri="{BB962C8B-B14F-4D97-AF65-F5344CB8AC3E}">
        <p14:creationId xmlns:p14="http://schemas.microsoft.com/office/powerpoint/2010/main" val="286196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 of New Standards</a:t>
            </a:r>
            <a:endParaRPr lang="en-US" dirty="0"/>
          </a:p>
        </p:txBody>
      </p:sp>
      <p:sp>
        <p:nvSpPr>
          <p:cNvPr id="7" name="Content Placeholder 6"/>
          <p:cNvSpPr>
            <a:spLocks noGrp="1"/>
          </p:cNvSpPr>
          <p:nvPr>
            <p:ph idx="1"/>
          </p:nvPr>
        </p:nvSpPr>
        <p:spPr/>
        <p:txBody>
          <a:bodyPr>
            <a:normAutofit lnSpcReduction="10000"/>
          </a:bodyPr>
          <a:lstStyle/>
          <a:p>
            <a:r>
              <a:rPr lang="en-US" dirty="0" smtClean="0"/>
              <a:t>4.12 </a:t>
            </a:r>
            <a:r>
              <a:rPr lang="en-US" dirty="0"/>
              <a:t>Expectations for student achievement, independent learning, information literacy, skills in inquiry, and critical judgment are appropriate to the subject matter and degree level and in keeping with generally accepted practice</a:t>
            </a:r>
            <a:r>
              <a:rPr lang="en-US" dirty="0" smtClean="0"/>
              <a:t>.</a:t>
            </a:r>
          </a:p>
          <a:p>
            <a:r>
              <a:rPr lang="en-US" dirty="0" smtClean="0"/>
              <a:t>4.15 </a:t>
            </a:r>
            <a:r>
              <a:rPr lang="en-US" dirty="0"/>
              <a:t>Graduates successfully completing an undergraduate program demonstrate competence in </a:t>
            </a:r>
            <a:r>
              <a:rPr lang="en-US" dirty="0" smtClean="0"/>
              <a:t>…the </a:t>
            </a:r>
            <a:r>
              <a:rPr lang="en-US" dirty="0"/>
              <a:t>skills of information literacy</a:t>
            </a:r>
          </a:p>
        </p:txBody>
      </p:sp>
    </p:spTree>
    <p:extLst>
      <p:ext uri="{BB962C8B-B14F-4D97-AF65-F5344CB8AC3E}">
        <p14:creationId xmlns:p14="http://schemas.microsoft.com/office/powerpoint/2010/main" val="424808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 of New Standards</a:t>
            </a:r>
            <a:endParaRPr lang="en-US" dirty="0"/>
          </a:p>
        </p:txBody>
      </p:sp>
      <p:sp>
        <p:nvSpPr>
          <p:cNvPr id="3" name="Content Placeholder 2"/>
          <p:cNvSpPr>
            <a:spLocks noGrp="1"/>
          </p:cNvSpPr>
          <p:nvPr>
            <p:ph idx="1"/>
          </p:nvPr>
        </p:nvSpPr>
        <p:spPr/>
        <p:txBody>
          <a:bodyPr>
            <a:normAutofit fontScale="92500" lnSpcReduction="10000"/>
          </a:bodyPr>
          <a:lstStyle/>
          <a:p>
            <a:r>
              <a:rPr lang="en-US" dirty="0"/>
              <a:t>4.19 Requirements for the major or area of concentration </a:t>
            </a:r>
            <a:r>
              <a:rPr lang="en-US" dirty="0" smtClean="0"/>
              <a:t>[include] a </a:t>
            </a:r>
            <a:r>
              <a:rPr lang="en-US" dirty="0"/>
              <a:t>mastery of the knowledge, information resources, methods, and theories </a:t>
            </a:r>
            <a:r>
              <a:rPr lang="en-US" dirty="0" smtClean="0"/>
              <a:t>…in-depth </a:t>
            </a:r>
            <a:r>
              <a:rPr lang="en-US" dirty="0"/>
              <a:t>understanding of an area of knowledge or practice, its principal information </a:t>
            </a:r>
            <a:r>
              <a:rPr lang="en-US" dirty="0" smtClean="0"/>
              <a:t>resources.</a:t>
            </a:r>
          </a:p>
          <a:p>
            <a:r>
              <a:rPr lang="en-US" dirty="0" smtClean="0"/>
              <a:t>4.25 </a:t>
            </a:r>
            <a:r>
              <a:rPr lang="en-US" dirty="0"/>
              <a:t>Graduate programs emphasize the acquisition, organization, utilization, generation, and dissemination of </a:t>
            </a:r>
            <a:r>
              <a:rPr lang="en-US" dirty="0" smtClean="0"/>
              <a:t>knowledge…the </a:t>
            </a:r>
            <a:r>
              <a:rPr lang="en-US" dirty="0"/>
              <a:t>subject matter, theory, literature, and methodology of a significant field of study.</a:t>
            </a:r>
          </a:p>
        </p:txBody>
      </p:sp>
    </p:spTree>
    <p:extLst>
      <p:ext uri="{BB962C8B-B14F-4D97-AF65-F5344CB8AC3E}">
        <p14:creationId xmlns:p14="http://schemas.microsoft.com/office/powerpoint/2010/main" val="86595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 of New Standards</a:t>
            </a:r>
            <a:endParaRPr lang="en-US" dirty="0"/>
          </a:p>
        </p:txBody>
      </p:sp>
      <p:sp>
        <p:nvSpPr>
          <p:cNvPr id="3" name="Content Placeholder 2"/>
          <p:cNvSpPr>
            <a:spLocks noGrp="1"/>
          </p:cNvSpPr>
          <p:nvPr>
            <p:ph idx="1"/>
          </p:nvPr>
        </p:nvSpPr>
        <p:spPr/>
        <p:txBody>
          <a:bodyPr/>
          <a:lstStyle/>
          <a:p>
            <a:r>
              <a:rPr lang="en-US" dirty="0"/>
              <a:t>4.46 Faculty and students receive sufficient support for instructional and other needs. Students have ready access to and support in using appropriate learning resources. T</a:t>
            </a:r>
          </a:p>
        </p:txBody>
      </p:sp>
    </p:spTree>
    <p:extLst>
      <p:ext uri="{BB962C8B-B14F-4D97-AF65-F5344CB8AC3E}">
        <p14:creationId xmlns:p14="http://schemas.microsoft.com/office/powerpoint/2010/main" val="45293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 of New Standards</a:t>
            </a:r>
            <a:endParaRPr lang="en-US" dirty="0"/>
          </a:p>
        </p:txBody>
      </p:sp>
      <p:sp>
        <p:nvSpPr>
          <p:cNvPr id="3" name="Content Placeholder 2"/>
          <p:cNvSpPr>
            <a:spLocks noGrp="1"/>
          </p:cNvSpPr>
          <p:nvPr>
            <p:ph idx="1"/>
          </p:nvPr>
        </p:nvSpPr>
        <p:spPr/>
        <p:txBody>
          <a:bodyPr>
            <a:normAutofit fontScale="77500" lnSpcReduction="20000"/>
          </a:bodyPr>
          <a:lstStyle/>
          <a:p>
            <a:r>
              <a:rPr lang="en-US" dirty="0"/>
              <a:t>6 The institution supports teaching and learning through a well-qualified faculty and academic staff, </a:t>
            </a:r>
            <a:r>
              <a:rPr lang="en-US" dirty="0" smtClean="0"/>
              <a:t>who…</a:t>
            </a:r>
            <a:r>
              <a:rPr lang="en-US" dirty="0" smtClean="0">
                <a:solidFill>
                  <a:srgbClr val="FF0000"/>
                </a:solidFill>
              </a:rPr>
              <a:t>collectively</a:t>
            </a:r>
            <a:r>
              <a:rPr lang="en-US" dirty="0" smtClean="0"/>
              <a:t> </a:t>
            </a:r>
            <a:r>
              <a:rPr lang="en-US" dirty="0"/>
              <a:t>ensure the quality of instruction and support for student learning.</a:t>
            </a:r>
          </a:p>
          <a:p>
            <a:r>
              <a:rPr lang="en-US" dirty="0" smtClean="0"/>
              <a:t>6.2 </a:t>
            </a:r>
            <a:r>
              <a:rPr lang="en-US" dirty="0"/>
              <a:t>There are an adequate number of faculty and academic staff, including </a:t>
            </a:r>
            <a:r>
              <a:rPr lang="en-US" dirty="0" smtClean="0"/>
              <a:t>librarians… </a:t>
            </a:r>
            <a:r>
              <a:rPr lang="en-US" dirty="0"/>
              <a:t>Responsibilities include </a:t>
            </a:r>
            <a:r>
              <a:rPr lang="en-US" dirty="0">
                <a:solidFill>
                  <a:srgbClr val="FF0000"/>
                </a:solidFill>
              </a:rPr>
              <a:t>instruction</a:t>
            </a:r>
            <a:r>
              <a:rPr lang="en-US" dirty="0"/>
              <a:t>, accessibility to students, and the </a:t>
            </a:r>
            <a:r>
              <a:rPr lang="en-US" dirty="0">
                <a:solidFill>
                  <a:srgbClr val="FF0000"/>
                </a:solidFill>
              </a:rPr>
              <a:t>systematic understanding of effective teaching/learning </a:t>
            </a:r>
            <a:r>
              <a:rPr lang="en-US" dirty="0"/>
              <a:t>processes and outcomes in courses and programs for which they share </a:t>
            </a:r>
            <a:r>
              <a:rPr lang="en-US" dirty="0" smtClean="0"/>
              <a:t>responsibility.</a:t>
            </a:r>
          </a:p>
          <a:p>
            <a:r>
              <a:rPr lang="en-US" dirty="0"/>
              <a:t>6.14 The institution periodically evaluates the sufficiency of and support for academic staff and their effectiveness in teaching and advising, scholarship, service</a:t>
            </a:r>
          </a:p>
          <a:p>
            <a:endParaRPr lang="en-US" dirty="0"/>
          </a:p>
        </p:txBody>
      </p:sp>
    </p:spTree>
    <p:extLst>
      <p:ext uri="{BB962C8B-B14F-4D97-AF65-F5344CB8AC3E}">
        <p14:creationId xmlns:p14="http://schemas.microsoft.com/office/powerpoint/2010/main" val="179370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 of New Standards</a:t>
            </a:r>
            <a:endParaRPr lang="en-US" dirty="0"/>
          </a:p>
        </p:txBody>
      </p:sp>
      <p:sp>
        <p:nvSpPr>
          <p:cNvPr id="3" name="Content Placeholder 2"/>
          <p:cNvSpPr>
            <a:spLocks noGrp="1"/>
          </p:cNvSpPr>
          <p:nvPr>
            <p:ph idx="1"/>
          </p:nvPr>
        </p:nvSpPr>
        <p:spPr/>
        <p:txBody>
          <a:bodyPr>
            <a:normAutofit fontScale="85000" lnSpcReduction="10000"/>
          </a:bodyPr>
          <a:lstStyle/>
          <a:p>
            <a:r>
              <a:rPr lang="en-US" dirty="0"/>
              <a:t>7.21 The institution has sufficient and appropriate information, physical, and technological resources necessary for the achievement of its purposes wherever and however its academic programs are offered. It devotes sufficient resources to maintain and enhance its information, physical, and technological </a:t>
            </a:r>
            <a:r>
              <a:rPr lang="en-US" dirty="0" smtClean="0"/>
              <a:t>resources</a:t>
            </a:r>
          </a:p>
          <a:p>
            <a:r>
              <a:rPr lang="en-US" dirty="0" smtClean="0"/>
              <a:t>7.22 The </a:t>
            </a:r>
            <a:r>
              <a:rPr lang="en-US" dirty="0"/>
              <a:t>institution provides access to library and information resources, services, facilities, and qualified staff sufficient to support its teaching and learning environments and its research and public service mission as appropriate.</a:t>
            </a:r>
          </a:p>
        </p:txBody>
      </p:sp>
    </p:spTree>
    <p:extLst>
      <p:ext uri="{BB962C8B-B14F-4D97-AF65-F5344CB8AC3E}">
        <p14:creationId xmlns:p14="http://schemas.microsoft.com/office/powerpoint/2010/main" val="41987971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366</TotalTime>
  <Words>802</Words>
  <Application>Microsoft Office PowerPoint</Application>
  <PresentationFormat>On-screen Show (4:3)</PresentationFormat>
  <Paragraphs>105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Pushpin</vt:lpstr>
      <vt:lpstr>Information Literacy and Accreditation</vt:lpstr>
      <vt:lpstr>Standards Emphases</vt:lpstr>
      <vt:lpstr>Highlights of New Standards</vt:lpstr>
      <vt:lpstr>New Standards</vt:lpstr>
      <vt:lpstr>Highlights of New Standards</vt:lpstr>
      <vt:lpstr>Highlights of New Standards</vt:lpstr>
      <vt:lpstr>Highlights of New Standards</vt:lpstr>
      <vt:lpstr>Highlights of New Standards</vt:lpstr>
      <vt:lpstr>Highlights of New Standards</vt:lpstr>
      <vt:lpstr>Mass Bay Community College &amp; Wesleyan University</vt:lpstr>
      <vt:lpstr>Approaching the Self-Study</vt:lpstr>
      <vt:lpstr>Effective Self-Study</vt:lpstr>
      <vt:lpstr>Beyond the Self-Study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Literacy and Accreditation</dc:title>
  <dc:creator>Laura</dc:creator>
  <cp:lastModifiedBy>lls</cp:lastModifiedBy>
  <cp:revision>17</cp:revision>
  <cp:lastPrinted>2016-06-15T16:25:50Z</cp:lastPrinted>
  <dcterms:created xsi:type="dcterms:W3CDTF">2016-06-11T17:04:02Z</dcterms:created>
  <dcterms:modified xsi:type="dcterms:W3CDTF">2016-06-15T16:29:51Z</dcterms:modified>
</cp:coreProperties>
</file>