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72" r:id="rId7"/>
    <p:sldId id="260" r:id="rId8"/>
    <p:sldId id="264" r:id="rId9"/>
    <p:sldId id="270" r:id="rId10"/>
    <p:sldId id="262" r:id="rId11"/>
    <p:sldId id="271" r:id="rId12"/>
    <p:sldId id="265" r:id="rId13"/>
    <p:sldId id="266" r:id="rId14"/>
    <p:sldId id="267" r:id="rId15"/>
    <p:sldId id="268" r:id="rId16"/>
    <p:sldId id="269" r:id="rId17"/>
    <p:sldId id="26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5106C5-26E5-4512-949A-85EB2D43634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F8EF03-5568-4CA0-9E2D-1BEEA3D6C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11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FC81A1-4AD1-4577-9010-1DA001E219C4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5239E7-5870-48F1-9524-93A6325D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EF6256-72CF-4746-810C-47F831226C75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9092884-3B16-4400-B783-197D753509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chool.discoveryeducation.com/clipart/clip/hands2-col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peter_roberts/4457615801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school.discoveryeducation.com/clipart/clip/dartboard.htm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ixabay.com/en/blonde-teacher-woman-female-school-16065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-bast-/349497988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76074333@N00/317952268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search.com/clip-art/lecture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Laura Saunders</a:t>
            </a:r>
          </a:p>
          <a:p>
            <a:endParaRPr lang="en-US" dirty="0" smtClean="0"/>
          </a:p>
          <a:p>
            <a:r>
              <a:rPr lang="en-US" dirty="0" smtClean="0"/>
              <a:t>Boston Public Library</a:t>
            </a:r>
          </a:p>
          <a:p>
            <a:endParaRPr lang="en-US" dirty="0" smtClean="0"/>
          </a:p>
          <a:p>
            <a:r>
              <a:rPr lang="en-US" dirty="0" smtClean="0"/>
              <a:t>January 28,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Intentional Instructor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techniques are </a:t>
            </a:r>
            <a:r>
              <a:rPr lang="en-US" dirty="0" smtClean="0"/>
              <a:t>you familiar with?</a:t>
            </a:r>
          </a:p>
          <a:p>
            <a:r>
              <a:rPr lang="en-US" dirty="0" smtClean="0"/>
              <a:t>Which </a:t>
            </a:r>
            <a:r>
              <a:rPr lang="en-US" dirty="0" smtClean="0"/>
              <a:t>have you tried?</a:t>
            </a:r>
          </a:p>
          <a:p>
            <a:r>
              <a:rPr lang="en-US" dirty="0" smtClean="0"/>
              <a:t>What has worked, and what hasn’t?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pic>
        <p:nvPicPr>
          <p:cNvPr id="9218" name="Picture 2" descr="http://upload.wikimedia.org/wikipedia/commons/8/82/Discus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128158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0" name="Picture 14" descr="File:Puzzly at the computer (RTL)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43" y="3581400"/>
            <a:ext cx="193865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https://encrypted-tbn3.gstatic.com/images?q=tbn:ANd9GcS_p05wamP1nbOh6V0N0hffIMvac_lNBarExbLvyuhUqvRW7Q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 smtClean="0"/>
              <a:t>Is it always right?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900" dirty="0" smtClean="0"/>
              <a:t>Image from </a:t>
            </a:r>
            <a:r>
              <a:rPr lang="en-US" sz="900" dirty="0">
                <a:hlinkClick r:id="rId2"/>
              </a:rPr>
              <a:t>http://school.discoveryeducation.com/clipart/clip/hands2-color.html</a:t>
            </a:r>
            <a:endParaRPr lang="en-US" sz="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pic>
        <p:nvPicPr>
          <p:cNvPr id="1026" name="Picture 2" descr="http://school.discoveryeducation.com/clipart/images/hands2-colo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257800" cy="334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51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Materials</a:t>
            </a:r>
            <a:endParaRPr lang="en-US" dirty="0"/>
          </a:p>
        </p:txBody>
      </p:sp>
      <p:pic>
        <p:nvPicPr>
          <p:cNvPr id="10242" name="Picture 2" descr="http://farm5.staticflickr.com/4047/4457615801_f0b1c6b7fc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0"/>
            <a:ext cx="190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867400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from </a:t>
            </a:r>
            <a:r>
              <a:rPr lang="en-US" sz="800" dirty="0" smtClean="0">
                <a:hlinkClick r:id="rId3"/>
              </a:rPr>
              <a:t>http://www.flickr.com/photos/peter_roberts/4457615801/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66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jargon</a:t>
            </a:r>
          </a:p>
          <a:p>
            <a:r>
              <a:rPr lang="en-US" dirty="0" smtClean="0"/>
              <a:t>Balance text and graphics</a:t>
            </a:r>
          </a:p>
          <a:p>
            <a:r>
              <a:rPr lang="en-US" dirty="0" smtClean="0"/>
              <a:t>Use pictures and words </a:t>
            </a:r>
          </a:p>
          <a:p>
            <a:r>
              <a:rPr lang="en-US" dirty="0" smtClean="0"/>
              <a:t>Use arrows, boxes, </a:t>
            </a:r>
            <a:r>
              <a:rPr lang="en-US" dirty="0" err="1" smtClean="0"/>
              <a:t>etc</a:t>
            </a:r>
            <a:r>
              <a:rPr lang="en-US" dirty="0" smtClean="0"/>
              <a:t> to guide the viewer</a:t>
            </a:r>
          </a:p>
          <a:p>
            <a:r>
              <a:rPr lang="en-US" dirty="0" smtClean="0"/>
              <a:t>Consider translation tools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Success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216138" cy="484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success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219700" cy="472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6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instruction…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remember…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900" dirty="0" smtClean="0"/>
              <a:t>Image from </a:t>
            </a:r>
            <a:r>
              <a:rPr lang="en-US" sz="900" dirty="0">
                <a:hlinkClick r:id="rId2"/>
              </a:rPr>
              <a:t>http://school.discoveryeducation.com/clipart/clip/dartboard.html</a:t>
            </a:r>
            <a:endParaRPr lang="en-US" sz="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intent</a:t>
            </a:r>
            <a:endParaRPr lang="en-US" dirty="0"/>
          </a:p>
        </p:txBody>
      </p:sp>
      <p:pic>
        <p:nvPicPr>
          <p:cNvPr id="5122" name="Picture 2" descr="http://school.discoveryeducation.com/clipart/images/dartboar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4237224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Planning for Instruction</a:t>
            </a:r>
          </a:p>
          <a:p>
            <a:r>
              <a:rPr lang="en-US" dirty="0" smtClean="0"/>
              <a:t>Teaching Methods: Beyond the Lecture</a:t>
            </a:r>
          </a:p>
          <a:p>
            <a:r>
              <a:rPr lang="en-US" dirty="0" smtClean="0"/>
              <a:t>Extras: Designing Slides &amp; Handouts</a:t>
            </a:r>
          </a:p>
          <a:p>
            <a:r>
              <a:rPr lang="en-US" dirty="0" smtClean="0"/>
              <a:t>Open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900" dirty="0" smtClean="0"/>
          </a:p>
          <a:p>
            <a:pPr marL="45720" indent="0">
              <a:buNone/>
            </a:pPr>
            <a:r>
              <a:rPr lang="en-US" sz="900" dirty="0" smtClean="0"/>
              <a:t>Image from </a:t>
            </a:r>
            <a:r>
              <a:rPr lang="en-US" sz="900" dirty="0">
                <a:hlinkClick r:id="rId2"/>
              </a:rPr>
              <a:t>http://pixabay.com/en/blonde-teacher-woman-female-school-160653/</a:t>
            </a:r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pic>
        <p:nvPicPr>
          <p:cNvPr id="4" name="Picture 2" descr="Blonde, Teacher, Woman, Female,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1995527" cy="330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r>
              <a:rPr lang="en-US" dirty="0" smtClean="0"/>
              <a:t>By the end of today’s session, we will be able to</a:t>
            </a:r>
          </a:p>
          <a:p>
            <a:pPr lvl="1"/>
            <a:r>
              <a:rPr lang="en-US" dirty="0" smtClean="0"/>
              <a:t>Critique and create a basic lesson plan</a:t>
            </a:r>
          </a:p>
          <a:p>
            <a:pPr lvl="1"/>
            <a:r>
              <a:rPr lang="en-US" dirty="0" smtClean="0"/>
              <a:t>Identify and apply several active learning techniques</a:t>
            </a:r>
          </a:p>
          <a:p>
            <a:pPr lvl="1"/>
            <a:r>
              <a:rPr lang="en-US" dirty="0" smtClean="0"/>
              <a:t>Create effective learning materials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just happened?</a:t>
            </a:r>
            <a:endParaRPr lang="en-US" dirty="0"/>
          </a:p>
        </p:txBody>
      </p:sp>
      <p:pic>
        <p:nvPicPr>
          <p:cNvPr id="4098" name="Picture 2" descr="http://farm1.staticflickr.com/158/349497988_fb751a5e3a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84647"/>
            <a:ext cx="6146320" cy="407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324600"/>
            <a:ext cx="556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from </a:t>
            </a:r>
            <a:r>
              <a:rPr lang="en-US" sz="800" dirty="0" smtClean="0">
                <a:hlinkClick r:id="rId3"/>
              </a:rPr>
              <a:t>http://www.flickr.com/photos/-bast-/349497988/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766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Instruction</a:t>
            </a:r>
            <a:endParaRPr lang="en-US" dirty="0"/>
          </a:p>
        </p:txBody>
      </p:sp>
      <p:pic>
        <p:nvPicPr>
          <p:cNvPr id="5" name="Picture 4" descr="http://farm1.staticflickr.com/142/317952268_14e96a11bb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2895600"/>
            <a:ext cx="172788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Image from </a:t>
            </a:r>
            <a:r>
              <a:rPr lang="en-US" sz="800" dirty="0" smtClean="0">
                <a:hlinkClick r:id="rId3"/>
              </a:rPr>
              <a:t>http://www.flickr.com/photos/76074333@N00/317952268/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772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Lesson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9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lesson plan</a:t>
            </a:r>
            <a:endParaRPr lang="en-US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56017"/>
            <a:ext cx="4876800" cy="459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86000" y="1956017"/>
            <a:ext cx="3810000" cy="8633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914400" y="3124200"/>
            <a:ext cx="1371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62200" y="4648200"/>
            <a:ext cx="3200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3600" y="5410200"/>
            <a:ext cx="3657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Methods:</a:t>
            </a:r>
            <a:br>
              <a:rPr lang="en-US" dirty="0" smtClean="0"/>
            </a:br>
            <a:r>
              <a:rPr lang="en-US" dirty="0" smtClean="0"/>
              <a:t>Beyond the Lecture</a:t>
            </a:r>
            <a:endParaRPr lang="en-US" dirty="0"/>
          </a:p>
        </p:txBody>
      </p:sp>
      <p:pic>
        <p:nvPicPr>
          <p:cNvPr id="8194" name="Picture 2" descr="http://sr.photos2.fotosearch.com/bthumb/UNN/UNN287/u211796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971800"/>
            <a:ext cx="1619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1722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Image from </a:t>
            </a:r>
            <a:r>
              <a:rPr lang="en-US" sz="800" dirty="0" smtClean="0">
                <a:hlinkClick r:id="rId3"/>
              </a:rPr>
              <a:t>http://www.fotosearch.com/clip-art/lecture.html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42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Discussions</a:t>
            </a:r>
          </a:p>
          <a:p>
            <a:r>
              <a:rPr lang="en-US" dirty="0" smtClean="0"/>
              <a:t>Games</a:t>
            </a:r>
          </a:p>
          <a:p>
            <a:r>
              <a:rPr lang="en-US" dirty="0" smtClean="0"/>
              <a:t>Hands-on practice</a:t>
            </a:r>
          </a:p>
          <a:p>
            <a:r>
              <a:rPr lang="en-US" dirty="0" smtClean="0"/>
              <a:t>Socratic/</a:t>
            </a:r>
            <a:r>
              <a:rPr lang="en-US" dirty="0" err="1" smtClean="0"/>
              <a:t>Cephalonian</a:t>
            </a:r>
            <a:endParaRPr lang="en-US" dirty="0" smtClean="0"/>
          </a:p>
          <a:p>
            <a:r>
              <a:rPr lang="en-US" dirty="0" smtClean="0"/>
              <a:t>Experimentation</a:t>
            </a:r>
          </a:p>
          <a:p>
            <a:r>
              <a:rPr lang="en-US" dirty="0" smtClean="0"/>
              <a:t>Problem-based learning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use active learning?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pic>
        <p:nvPicPr>
          <p:cNvPr id="9218" name="Picture 2" descr="http://upload.wikimedia.org/wikipedia/commons/8/82/Discus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128158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http://upload.wikimedia.org/wikipedia/commons/3/3d/Puzzly_at_the_computer_(RTL)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0" name="Picture 14" descr="File:Puzzly at the computer (RTL)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343" y="3581400"/>
            <a:ext cx="193865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https://encrypted-tbn3.gstatic.com/images?q=tbn:ANd9GcS_p05wamP1nbOh6V0N0hffIMvac_lNBarExbLvyuhUqvRW7Q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30581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217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The Intentional Instructor</vt:lpstr>
      <vt:lpstr>Today’s Topics</vt:lpstr>
      <vt:lpstr>Objectives</vt:lpstr>
      <vt:lpstr>But What just happened?</vt:lpstr>
      <vt:lpstr>Planning for Instruction</vt:lpstr>
      <vt:lpstr>What Makes a Good Lesson Plan?</vt:lpstr>
      <vt:lpstr>Anatomy of a lesson plan</vt:lpstr>
      <vt:lpstr>Teaching Methods: Beyond the Lecture</vt:lpstr>
      <vt:lpstr>Active learning</vt:lpstr>
      <vt:lpstr>Active learning</vt:lpstr>
      <vt:lpstr>Active Learning</vt:lpstr>
      <vt:lpstr>Learning Materials</vt:lpstr>
      <vt:lpstr>Design for Success</vt:lpstr>
      <vt:lpstr>Design for Success</vt:lpstr>
      <vt:lpstr>Design For success</vt:lpstr>
      <vt:lpstr>Just remember…</vt:lpstr>
      <vt:lpstr>It’s all about intent</vt:lpstr>
    </vt:vector>
  </TitlesOfParts>
  <Company>Simmons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lls</dc:creator>
  <cp:lastModifiedBy>lls</cp:lastModifiedBy>
  <cp:revision>17</cp:revision>
  <cp:lastPrinted>2014-01-27T17:32:45Z</cp:lastPrinted>
  <dcterms:created xsi:type="dcterms:W3CDTF">2014-01-27T14:27:47Z</dcterms:created>
  <dcterms:modified xsi:type="dcterms:W3CDTF">2014-01-27T17:42:56Z</dcterms:modified>
</cp:coreProperties>
</file>