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57" r:id="rId5"/>
    <p:sldId id="260" r:id="rId6"/>
    <p:sldId id="264" r:id="rId7"/>
    <p:sldId id="265"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6" d="100"/>
          <a:sy n="66" d="100"/>
        </p:scale>
        <p:origin x="679"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5/26/2016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5/26/2016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5/26/2016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5/26/2016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oclc.org/content/dam/oclc/reports/pdfs/214109usf_how_libraries_stack_up.pdf" TargetMode="External"/><Relationship Id="rId2" Type="http://schemas.openxmlformats.org/officeDocument/2006/relationships/hyperlink" Target="http://www.ala.org/advocacy/advleg/advocacyuniversity/toolkit/makingthecase/library_calculator" TargetMode="External"/><Relationship Id="rId1" Type="http://schemas.openxmlformats.org/officeDocument/2006/relationships/slideLayout" Target="../slideLayouts/slideLayout2.xml"/><Relationship Id="rId4" Type="http://schemas.openxmlformats.org/officeDocument/2006/relationships/hyperlink" Target="http://www.oclc.org/reports/us-libraries.en.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Books &amp; Beyond:</a:t>
            </a:r>
            <a:br>
              <a:rPr lang="en-US" dirty="0" smtClean="0"/>
            </a:br>
            <a:r>
              <a:rPr lang="en-US" sz="4800" dirty="0" smtClean="0"/>
              <a:t>Trends in the Future of Libraries</a:t>
            </a:r>
            <a:endParaRPr lang="en-US" sz="4800" dirty="0"/>
          </a:p>
        </p:txBody>
      </p:sp>
      <p:sp>
        <p:nvSpPr>
          <p:cNvPr id="3" name="Subtitle 2"/>
          <p:cNvSpPr>
            <a:spLocks noGrp="1"/>
          </p:cNvSpPr>
          <p:nvPr>
            <p:ph type="subTitle" idx="1"/>
          </p:nvPr>
        </p:nvSpPr>
        <p:spPr>
          <a:xfrm>
            <a:off x="7483033" y="6374853"/>
            <a:ext cx="4649955" cy="361613"/>
          </a:xfrm>
        </p:spPr>
        <p:txBody>
          <a:bodyPr>
            <a:noAutofit/>
          </a:bodyPr>
          <a:lstStyle/>
          <a:p>
            <a:pPr>
              <a:lnSpc>
                <a:spcPct val="100000"/>
              </a:lnSpc>
              <a:spcBef>
                <a:spcPts val="0"/>
              </a:spcBef>
            </a:pPr>
            <a:r>
              <a:rPr lang="en-US" sz="1400" dirty="0" smtClean="0">
                <a:solidFill>
                  <a:schemeClr val="tx1">
                    <a:lumMod val="75000"/>
                    <a:lumOff val="25000"/>
                  </a:schemeClr>
                </a:solidFill>
              </a:rPr>
              <a:t>Laura Saunders</a:t>
            </a:r>
          </a:p>
          <a:p>
            <a:pPr>
              <a:lnSpc>
                <a:spcPct val="100000"/>
              </a:lnSpc>
              <a:spcBef>
                <a:spcPts val="0"/>
              </a:spcBef>
            </a:pPr>
            <a:r>
              <a:rPr lang="en-US" sz="1400" dirty="0" smtClean="0">
                <a:solidFill>
                  <a:schemeClr val="tx1">
                    <a:lumMod val="75000"/>
                    <a:lumOff val="25000"/>
                  </a:schemeClr>
                </a:solidFill>
              </a:rPr>
              <a:t>@</a:t>
            </a:r>
            <a:r>
              <a:rPr lang="en-US" sz="1400" dirty="0" err="1" smtClean="0">
                <a:solidFill>
                  <a:schemeClr val="tx1">
                    <a:lumMod val="75000"/>
                    <a:lumOff val="25000"/>
                  </a:schemeClr>
                </a:solidFill>
              </a:rPr>
              <a:t>bibliolaura</a:t>
            </a:r>
            <a:r>
              <a:rPr lang="en-US" sz="1400" dirty="0" smtClean="0">
                <a:solidFill>
                  <a:schemeClr val="tx1">
                    <a:lumMod val="75000"/>
                    <a:lumOff val="25000"/>
                  </a:schemeClr>
                </a:solidFill>
              </a:rPr>
              <a:t>	laura.saunders@simmons.edu</a:t>
            </a:r>
            <a:endParaRPr lang="en-US" sz="1400" dirty="0">
              <a:solidFill>
                <a:schemeClr val="tx1">
                  <a:lumMod val="75000"/>
                  <a:lumOff val="25000"/>
                </a:schemeClr>
              </a:solidFill>
            </a:endParaRPr>
          </a:p>
        </p:txBody>
      </p:sp>
      <p:pic>
        <p:nvPicPr>
          <p:cNvPr id="4" name="Shape 25"/>
          <p:cNvPicPr preferRelativeResize="0"/>
          <p:nvPr/>
        </p:nvPicPr>
        <p:blipFill rotWithShape="1">
          <a:blip r:embed="rId2">
            <a:alphaModFix/>
          </a:blip>
          <a:srcRect/>
          <a:stretch/>
        </p:blipFill>
        <p:spPr>
          <a:xfrm>
            <a:off x="0" y="6374853"/>
            <a:ext cx="3937374" cy="483146"/>
          </a:xfrm>
          <a:prstGeom prst="rect">
            <a:avLst/>
          </a:prstGeom>
          <a:noFill/>
          <a:ln>
            <a:noFill/>
          </a:ln>
        </p:spPr>
      </p:pic>
    </p:spTree>
    <p:extLst>
      <p:ext uri="{BB962C8B-B14F-4D97-AF65-F5344CB8AC3E}">
        <p14:creationId xmlns:p14="http://schemas.microsoft.com/office/powerpoint/2010/main" val="773246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15351" y="1012785"/>
            <a:ext cx="10659108" cy="4971326"/>
          </a:xfrm>
          <a:prstGeom prst="rect">
            <a:avLst/>
          </a:prstGeom>
        </p:spPr>
      </p:pic>
      <p:sp>
        <p:nvSpPr>
          <p:cNvPr id="8" name="TextBox 7"/>
          <p:cNvSpPr txBox="1"/>
          <p:nvPr/>
        </p:nvSpPr>
        <p:spPr>
          <a:xfrm>
            <a:off x="700268" y="2152892"/>
            <a:ext cx="11279305" cy="2646878"/>
          </a:xfrm>
          <a:prstGeom prst="rect">
            <a:avLst/>
          </a:prstGeom>
          <a:solidFill>
            <a:schemeClr val="accent1">
              <a:lumMod val="75000"/>
            </a:schemeClr>
          </a:solidFill>
          <a:effectLst>
            <a:softEdge rad="63500"/>
          </a:effectLst>
        </p:spPr>
        <p:txBody>
          <a:bodyPr wrap="square" rtlCol="0">
            <a:spAutoFit/>
          </a:bodyPr>
          <a:lstStyle/>
          <a:p>
            <a:r>
              <a:rPr lang="en-US" sz="16600" dirty="0" smtClean="0"/>
              <a:t>What if….?</a:t>
            </a:r>
            <a:endParaRPr lang="en-US" sz="16600" dirty="0"/>
          </a:p>
        </p:txBody>
      </p:sp>
    </p:spTree>
    <p:extLst>
      <p:ext uri="{BB962C8B-B14F-4D97-AF65-F5344CB8AC3E}">
        <p14:creationId xmlns:p14="http://schemas.microsoft.com/office/powerpoint/2010/main" val="12575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Cool Examples…</a:t>
            </a:r>
            <a:endParaRPr lang="en-US" dirty="0"/>
          </a:p>
        </p:txBody>
      </p:sp>
      <p:sp>
        <p:nvSpPr>
          <p:cNvPr id="4" name="TextBox 3"/>
          <p:cNvSpPr txBox="1"/>
          <p:nvPr/>
        </p:nvSpPr>
        <p:spPr>
          <a:xfrm>
            <a:off x="544011" y="3923012"/>
            <a:ext cx="3275636" cy="677108"/>
          </a:xfrm>
          <a:prstGeom prst="rect">
            <a:avLst/>
          </a:prstGeom>
          <a:noFill/>
        </p:spPr>
        <p:txBody>
          <a:bodyPr wrap="square" rtlCol="0">
            <a:spAutoFit/>
          </a:bodyPr>
          <a:lstStyle/>
          <a:p>
            <a:r>
              <a:rPr lang="en-US" sz="1600" dirty="0" smtClean="0"/>
              <a:t>Tech Petting Zoo</a:t>
            </a:r>
          </a:p>
          <a:p>
            <a:r>
              <a:rPr lang="en-US" sz="1050" dirty="0"/>
              <a:t>http://gepl.org/2011/11/library-offers-technology-petting-zoo-laptop-checkout/</a:t>
            </a:r>
          </a:p>
        </p:txBody>
      </p:sp>
      <p:pic>
        <p:nvPicPr>
          <p:cNvPr id="2052" name="Picture 4" descr="Pima County Public Library Nurse Daniel Lopez, left, talks with David Caldwell, right, at the Joel D. Valdez Main Library on November 20, 2012. Lopez makes rounds at numerous County libraries checking blood pressure, providing health information and helping patrons find services they need. Photo by Pima County Commun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509" y="4269971"/>
            <a:ext cx="2355448" cy="1568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66213" y="5932025"/>
            <a:ext cx="3842795" cy="923330"/>
          </a:xfrm>
          <a:prstGeom prst="rect">
            <a:avLst/>
          </a:prstGeom>
          <a:noFill/>
        </p:spPr>
        <p:txBody>
          <a:bodyPr wrap="square" rtlCol="0">
            <a:spAutoFit/>
          </a:bodyPr>
          <a:lstStyle/>
          <a:p>
            <a:r>
              <a:rPr lang="en-US" sz="1600" dirty="0" smtClean="0"/>
              <a:t>Libraries Add Social Workers, Social Services</a:t>
            </a:r>
          </a:p>
          <a:p>
            <a:r>
              <a:rPr lang="en-US" sz="1050" dirty="0"/>
              <a:t>http://www.pbs.org/newshour/rundown/see-libraries-across-country-serving-homeless/</a:t>
            </a:r>
          </a:p>
        </p:txBody>
      </p:sp>
      <p:pic>
        <p:nvPicPr>
          <p:cNvPr id="2054" name="Picture 6" descr="http://gepl.org/gepl-v2/wp-content/uploads/2011/12/tech-z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11" y="1922263"/>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orangehomegrown.org/wp-content/uploads/2016/02/SEEDLIBRARY.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3852" y="448931"/>
            <a:ext cx="3726365" cy="1680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09008" y="2399583"/>
            <a:ext cx="3894881" cy="661720"/>
          </a:xfrm>
          <a:prstGeom prst="rect">
            <a:avLst/>
          </a:prstGeom>
          <a:noFill/>
        </p:spPr>
        <p:txBody>
          <a:bodyPr wrap="square" rtlCol="0">
            <a:spAutoFit/>
          </a:bodyPr>
          <a:lstStyle/>
          <a:p>
            <a:r>
              <a:rPr lang="en-US" sz="1600" dirty="0" smtClean="0"/>
              <a:t>Non-traditional Collections</a:t>
            </a:r>
          </a:p>
          <a:p>
            <a:r>
              <a:rPr lang="en-US" sz="1000" dirty="0"/>
              <a:t>http://orangehomegrown.org/community/seed-lending-library/</a:t>
            </a:r>
          </a:p>
        </p:txBody>
      </p:sp>
      <p:pic>
        <p:nvPicPr>
          <p:cNvPr id="2058" name="Picture 10" descr="Ferguson Pe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0193" y="4357934"/>
            <a:ext cx="2862137" cy="19103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47230" y="6198243"/>
            <a:ext cx="2494345" cy="430887"/>
          </a:xfrm>
          <a:prstGeom prst="rect">
            <a:avLst/>
          </a:prstGeom>
          <a:noFill/>
        </p:spPr>
        <p:txBody>
          <a:bodyPr wrap="square" rtlCol="0">
            <a:spAutoFit/>
          </a:bodyPr>
          <a:lstStyle/>
          <a:p>
            <a:r>
              <a:rPr lang="en-US" sz="1100" dirty="0"/>
              <a:t>http://www.newsweek.com/ferguson-library-open-286946</a:t>
            </a:r>
          </a:p>
        </p:txBody>
      </p:sp>
      <p:sp>
        <p:nvSpPr>
          <p:cNvPr id="11" name="TextBox 10"/>
          <p:cNvSpPr txBox="1"/>
          <p:nvPr/>
        </p:nvSpPr>
        <p:spPr>
          <a:xfrm>
            <a:off x="649180" y="6268260"/>
            <a:ext cx="3223550" cy="615553"/>
          </a:xfrm>
          <a:prstGeom prst="rect">
            <a:avLst/>
          </a:prstGeom>
          <a:noFill/>
        </p:spPr>
        <p:txBody>
          <a:bodyPr wrap="square" rtlCol="0">
            <a:spAutoFit/>
          </a:bodyPr>
          <a:lstStyle/>
          <a:p>
            <a:r>
              <a:rPr lang="en-US" sz="1600" dirty="0" smtClean="0"/>
              <a:t>Makerspaces</a:t>
            </a:r>
          </a:p>
          <a:p>
            <a:r>
              <a:rPr lang="en-US" sz="900" dirty="0"/>
              <a:t>http://libraries.idaho.gov/page/make-it-library-where-idaho-makers-meet</a:t>
            </a:r>
          </a:p>
        </p:txBody>
      </p:sp>
      <p:pic>
        <p:nvPicPr>
          <p:cNvPr id="2066" name="Picture 18" descr="http://www.libraries.sa.gov.au/webdata/resources/images/Gaming_statio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2674" y="1625215"/>
            <a:ext cx="2576613" cy="17135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80344" y="3531607"/>
            <a:ext cx="3268550" cy="500137"/>
          </a:xfrm>
          <a:prstGeom prst="rect">
            <a:avLst/>
          </a:prstGeom>
          <a:noFill/>
        </p:spPr>
        <p:txBody>
          <a:bodyPr wrap="square" rtlCol="0">
            <a:spAutoFit/>
          </a:bodyPr>
          <a:lstStyle/>
          <a:p>
            <a:r>
              <a:rPr lang="en-US" sz="1600" dirty="0" smtClean="0"/>
              <a:t>Gaming </a:t>
            </a:r>
          </a:p>
          <a:p>
            <a:r>
              <a:rPr lang="en-US" sz="1050" dirty="0"/>
              <a:t>http://www.libraries.sa.gov.au/page.aspx?u=58</a:t>
            </a:r>
          </a:p>
        </p:txBody>
      </p:sp>
      <p:pic>
        <p:nvPicPr>
          <p:cNvPr id="2068" name="Picture 20" descr="http://libraries.idaho.gov/files/make-it-prom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011" y="4630277"/>
            <a:ext cx="3552026" cy="156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93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Future Built Firmly on the Past</a:t>
            </a:r>
            <a:endParaRPr lang="en-US" dirty="0"/>
          </a:p>
        </p:txBody>
      </p:sp>
      <p:pic>
        <p:nvPicPr>
          <p:cNvPr id="1026" name="Picture 2" descr="Medieval Castle, Detail, Stone Foundation"/>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lstStyle/>
          <a:p>
            <a:r>
              <a:rPr lang="en-US" dirty="0" smtClean="0"/>
              <a:t>Mission</a:t>
            </a:r>
          </a:p>
          <a:p>
            <a:pPr marL="285750" indent="-285750">
              <a:buFont typeface="Arial" panose="020B0604020202020204" pitchFamily="34" charset="0"/>
              <a:buChar char="•"/>
            </a:pPr>
            <a:r>
              <a:rPr lang="en-US" dirty="0" smtClean="0"/>
              <a:t>Education</a:t>
            </a:r>
          </a:p>
          <a:p>
            <a:pPr marL="285750" indent="-285750">
              <a:buFont typeface="Arial" panose="020B0604020202020204" pitchFamily="34" charset="0"/>
              <a:buChar char="•"/>
            </a:pPr>
            <a:r>
              <a:rPr lang="en-US" dirty="0" smtClean="0"/>
              <a:t>Entertainment</a:t>
            </a:r>
          </a:p>
          <a:p>
            <a:pPr marL="285750" indent="-285750">
              <a:buFont typeface="Arial" panose="020B0604020202020204" pitchFamily="34" charset="0"/>
              <a:buChar char="•"/>
            </a:pPr>
            <a:r>
              <a:rPr lang="en-US" dirty="0" smtClean="0"/>
              <a:t>Community</a:t>
            </a:r>
          </a:p>
          <a:p>
            <a:pPr marL="285750" indent="-285750">
              <a:buFont typeface="Arial" panose="020B0604020202020204" pitchFamily="34" charset="0"/>
              <a:buChar char="•"/>
            </a:pPr>
            <a:r>
              <a:rPr lang="en-US" dirty="0" smtClean="0"/>
              <a:t>Public Discourse</a:t>
            </a:r>
          </a:p>
          <a:p>
            <a:pPr marL="285750" indent="-285750">
              <a:buFont typeface="Arial" panose="020B0604020202020204" pitchFamily="34" charset="0"/>
              <a:buChar char="•"/>
            </a:pPr>
            <a:r>
              <a:rPr lang="en-US" dirty="0" smtClean="0"/>
              <a:t>Sharing</a:t>
            </a:r>
            <a:endParaRPr lang="en-US" dirty="0"/>
          </a:p>
        </p:txBody>
      </p:sp>
      <p:sp>
        <p:nvSpPr>
          <p:cNvPr id="7" name="TextBox 6"/>
          <p:cNvSpPr txBox="1"/>
          <p:nvPr/>
        </p:nvSpPr>
        <p:spPr>
          <a:xfrm>
            <a:off x="8549640" y="6457890"/>
            <a:ext cx="2795286" cy="400110"/>
          </a:xfrm>
          <a:prstGeom prst="rect">
            <a:avLst/>
          </a:prstGeom>
          <a:noFill/>
        </p:spPr>
        <p:txBody>
          <a:bodyPr wrap="square" rtlCol="0">
            <a:spAutoFit/>
          </a:bodyPr>
          <a:lstStyle/>
          <a:p>
            <a:r>
              <a:rPr lang="en-US" sz="1000" dirty="0"/>
              <a:t>https://pixabay.com/en/medieval-castle-detail-84336/</a:t>
            </a:r>
          </a:p>
        </p:txBody>
      </p:sp>
    </p:spTree>
    <p:extLst>
      <p:ext uri="{BB962C8B-B14F-4D97-AF65-F5344CB8AC3E}">
        <p14:creationId xmlns:p14="http://schemas.microsoft.com/office/powerpoint/2010/main" val="3987847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Libraries</a:t>
            </a:r>
            <a:endParaRPr lang="en-US" dirty="0"/>
          </a:p>
        </p:txBody>
      </p:sp>
      <p:sp>
        <p:nvSpPr>
          <p:cNvPr id="4" name="Text Placeholder 3"/>
          <p:cNvSpPr>
            <a:spLocks noGrp="1"/>
          </p:cNvSpPr>
          <p:nvPr>
            <p:ph type="body" sz="half" idx="2"/>
          </p:nvPr>
        </p:nvSpPr>
        <p:spPr/>
        <p:txBody>
          <a:bodyPr/>
          <a:lstStyle/>
          <a:p>
            <a:r>
              <a:rPr lang="en-US" dirty="0" smtClean="0"/>
              <a:t>Economic</a:t>
            </a:r>
          </a:p>
          <a:p>
            <a:r>
              <a:rPr lang="en-US" dirty="0" smtClean="0"/>
              <a:t>Social</a:t>
            </a:r>
          </a:p>
          <a:p>
            <a:r>
              <a:rPr lang="en-US" dirty="0" smtClean="0"/>
              <a:t>Educational</a:t>
            </a:r>
            <a:endParaRPr lang="en-US" dirty="0"/>
          </a:p>
        </p:txBody>
      </p:sp>
      <p:pic>
        <p:nvPicPr>
          <p:cNvPr id="3074" name="Picture 2" descr="https://c1.staticflickr.com/1/99/299232594_e2a51d3814_z.jpg?zz=1"/>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433" b="114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764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Measuring impact</a:t>
            </a:r>
            <a:endParaRPr lang="en-US" dirty="0"/>
          </a:p>
        </p:txBody>
      </p:sp>
      <p:sp>
        <p:nvSpPr>
          <p:cNvPr id="4" name="Content Placeholder 3"/>
          <p:cNvSpPr>
            <a:spLocks noGrp="1"/>
          </p:cNvSpPr>
          <p:nvPr>
            <p:ph sz="quarter" idx="1"/>
          </p:nvPr>
        </p:nvSpPr>
        <p:spPr/>
        <p:txBody>
          <a:bodyPr/>
          <a:lstStyle/>
          <a:p>
            <a:r>
              <a:rPr lang="en-US" dirty="0"/>
              <a:t>ALA </a:t>
            </a:r>
            <a:r>
              <a:rPr lang="en-US" dirty="0">
                <a:hlinkClick r:id="rId2"/>
              </a:rPr>
              <a:t>value calculator</a:t>
            </a:r>
            <a:endParaRPr lang="en-US" dirty="0"/>
          </a:p>
          <a:p>
            <a:r>
              <a:rPr lang="en-US" dirty="0" smtClean="0">
                <a:hlinkClick r:id="rId3"/>
              </a:rPr>
              <a:t>How </a:t>
            </a:r>
            <a:r>
              <a:rPr lang="en-US" dirty="0" smtClean="0">
                <a:hlinkClick r:id="rId3"/>
              </a:rPr>
              <a:t>Libraries Stack Up</a:t>
            </a:r>
            <a:endParaRPr lang="en-US" dirty="0" smtClean="0"/>
          </a:p>
          <a:p>
            <a:r>
              <a:rPr lang="en-US" dirty="0" smtClean="0">
                <a:hlinkClick r:id="rId4"/>
              </a:rPr>
              <a:t>US Perspectives</a:t>
            </a:r>
            <a:endParaRPr lang="en-US" dirty="0" smtClean="0"/>
          </a:p>
        </p:txBody>
      </p:sp>
    </p:spTree>
    <p:extLst>
      <p:ext uri="{BB962C8B-B14F-4D97-AF65-F5344CB8AC3E}">
        <p14:creationId xmlns:p14="http://schemas.microsoft.com/office/powerpoint/2010/main" val="102790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See, e.g., http://www.ala.org/research/librariesmatter/taxonomy/term/131</a:t>
            </a:r>
          </a:p>
          <a:p>
            <a:r>
              <a:rPr lang="en-US" dirty="0"/>
              <a:t>http://www.freelibrary.org/about/Fels_Report.pdf</a:t>
            </a:r>
          </a:p>
          <a:p>
            <a:r>
              <a:rPr lang="en-US" dirty="0"/>
              <a:t>http://www.libsci.sc.edu/metaweb/ValuingPublicLibraries_FinalReport.pdf</a:t>
            </a:r>
          </a:p>
          <a:p>
            <a:r>
              <a:rPr lang="en-US" dirty="0"/>
              <a:t>http://www.ibrc.indiana.edu/studies/EconomicImpactOfLibraries_2007.pdf</a:t>
            </a:r>
          </a:p>
          <a:p>
            <a:r>
              <a:rPr lang="en-US" dirty="0" err="1"/>
              <a:t>Debono</a:t>
            </a:r>
            <a:r>
              <a:rPr lang="en-US" dirty="0"/>
              <a:t>, B. (2002). Assessing the social impact of public libraries: what the literature is saying. Australasian Public Libraries And Information Services, (2), 80.</a:t>
            </a:r>
          </a:p>
          <a:p>
            <a:endParaRPr lang="en-US" dirty="0"/>
          </a:p>
        </p:txBody>
      </p:sp>
    </p:spTree>
    <p:extLst>
      <p:ext uri="{BB962C8B-B14F-4D97-AF65-F5344CB8AC3E}">
        <p14:creationId xmlns:p14="http://schemas.microsoft.com/office/powerpoint/2010/main" val="115477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Few Lessons Learned…</a:t>
            </a:r>
            <a:endParaRPr lang="en-US" dirty="0"/>
          </a:p>
        </p:txBody>
      </p:sp>
      <p:sp>
        <p:nvSpPr>
          <p:cNvPr id="6" name="Content Placeholder 5"/>
          <p:cNvSpPr>
            <a:spLocks noGrp="1"/>
          </p:cNvSpPr>
          <p:nvPr>
            <p:ph idx="1"/>
          </p:nvPr>
        </p:nvSpPr>
        <p:spPr/>
        <p:txBody>
          <a:bodyPr/>
          <a:lstStyle/>
          <a:p>
            <a:r>
              <a:rPr lang="en-US" dirty="0" smtClean="0"/>
              <a:t>Planning</a:t>
            </a:r>
          </a:p>
          <a:p>
            <a:r>
              <a:rPr lang="en-US" dirty="0" smtClean="0"/>
              <a:t>Community input</a:t>
            </a:r>
          </a:p>
          <a:p>
            <a:r>
              <a:rPr lang="en-US" dirty="0" smtClean="0"/>
              <a:t>Advocacy</a:t>
            </a:r>
            <a:endParaRPr lang="en-US" dirty="0"/>
          </a:p>
        </p:txBody>
      </p:sp>
    </p:spTree>
    <p:extLst>
      <p:ext uri="{BB962C8B-B14F-4D97-AF65-F5344CB8AC3E}">
        <p14:creationId xmlns:p14="http://schemas.microsoft.com/office/powerpoint/2010/main" val="2728400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Would Your Library Look like?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50724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192</TotalTime>
  <Words>140</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Rockwell</vt:lpstr>
      <vt:lpstr>Rockwell Condensed</vt:lpstr>
      <vt:lpstr>Wingdings</vt:lpstr>
      <vt:lpstr>Wood Type</vt:lpstr>
      <vt:lpstr>Books &amp; Beyond: Trends in the Future of Libraries</vt:lpstr>
      <vt:lpstr>PowerPoint Presentation</vt:lpstr>
      <vt:lpstr>A Few Cool Examples…</vt:lpstr>
      <vt:lpstr>A Future Built Firmly on the Past</vt:lpstr>
      <vt:lpstr>Impact of Libraries</vt:lpstr>
      <vt:lpstr>Measuring impact</vt:lpstr>
      <vt:lpstr>References</vt:lpstr>
      <vt:lpstr>A Few Lessons Learned…</vt:lpstr>
      <vt:lpstr>What Would Your Library Look like?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Books &amp; Beyond: Trends in the Future of Libraries</dc:title>
  <dc:creator>laura saunders</dc:creator>
  <cp:lastModifiedBy>laura saunders</cp:lastModifiedBy>
  <cp:revision>10</cp:revision>
  <dcterms:created xsi:type="dcterms:W3CDTF">2016-05-24T11:15:06Z</dcterms:created>
  <dcterms:modified xsi:type="dcterms:W3CDTF">2016-05-26T16:13:15Z</dcterms:modified>
</cp:coreProperties>
</file>